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7476817" r:id="rId2"/>
    <p:sldId id="2147476765" r:id="rId3"/>
    <p:sldId id="214747676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jpeg"/><Relationship Id="rId4" Type="http://schemas.openxmlformats.org/officeDocument/2006/relationships/image" Target="../media/image5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BEA0101-D378-044F-1AEF-A52EDED63345}"/>
              </a:ext>
            </a:extLst>
          </p:cNvPr>
          <p:cNvSpPr/>
          <p:nvPr userDrawn="1"/>
        </p:nvSpPr>
        <p:spPr>
          <a:xfrm>
            <a:off x="0" y="0"/>
            <a:ext cx="12192000" cy="6075485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607102" y="3366656"/>
            <a:ext cx="1064301" cy="152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618" y="1496436"/>
            <a:ext cx="10155382" cy="1662401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18" y="3747653"/>
            <a:ext cx="10155382" cy="46051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6" name="Picture 15" descr="A blue and white logo&#10;&#10;Description automatically generated">
            <a:extLst>
              <a:ext uri="{FF2B5EF4-FFF2-40B4-BE49-F238E27FC236}">
                <a16:creationId xmlns:a16="http://schemas.microsoft.com/office/drawing/2014/main" id="{0183C6BB-8EC9-33CA-F684-2662B3A202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6130" y="241596"/>
            <a:ext cx="899109" cy="36086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4DB3859-FCE2-8E48-EFC2-FD4C9C88FD98}"/>
              </a:ext>
            </a:extLst>
          </p:cNvPr>
          <p:cNvSpPr/>
          <p:nvPr userDrawn="1"/>
        </p:nvSpPr>
        <p:spPr>
          <a:xfrm>
            <a:off x="1610052" y="6524197"/>
            <a:ext cx="1440000" cy="219456"/>
          </a:xfrm>
          <a:prstGeom prst="rect">
            <a:avLst/>
          </a:prstGeom>
          <a:solidFill>
            <a:srgbClr val="00A9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68E7EE-3809-0551-A878-00E45004FB07}"/>
              </a:ext>
            </a:extLst>
          </p:cNvPr>
          <p:cNvSpPr/>
          <p:nvPr userDrawn="1"/>
        </p:nvSpPr>
        <p:spPr>
          <a:xfrm>
            <a:off x="3120926" y="6524197"/>
            <a:ext cx="1440000" cy="219456"/>
          </a:xfrm>
          <a:prstGeom prst="rect">
            <a:avLst/>
          </a:prstGeom>
          <a:solidFill>
            <a:srgbClr val="0067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17C887-4084-FD42-01EE-AC53B006DFB9}"/>
              </a:ext>
            </a:extLst>
          </p:cNvPr>
          <p:cNvSpPr/>
          <p:nvPr userDrawn="1"/>
        </p:nvSpPr>
        <p:spPr>
          <a:xfrm>
            <a:off x="4631800" y="6519625"/>
            <a:ext cx="1440000" cy="219456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553B02-2AF0-D01E-D6B4-948B15E0AE7F}"/>
              </a:ext>
            </a:extLst>
          </p:cNvPr>
          <p:cNvSpPr/>
          <p:nvPr userDrawn="1"/>
        </p:nvSpPr>
        <p:spPr>
          <a:xfrm>
            <a:off x="6142674" y="6519625"/>
            <a:ext cx="1440000" cy="219456"/>
          </a:xfrm>
          <a:prstGeom prst="rect">
            <a:avLst/>
          </a:prstGeom>
          <a:solidFill>
            <a:srgbClr val="ED8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302785-92CB-4E1F-3F1E-20B2B9C503E9}"/>
              </a:ext>
            </a:extLst>
          </p:cNvPr>
          <p:cNvSpPr/>
          <p:nvPr userDrawn="1"/>
        </p:nvSpPr>
        <p:spPr>
          <a:xfrm>
            <a:off x="9164422" y="6511185"/>
            <a:ext cx="1440000" cy="219456"/>
          </a:xfrm>
          <a:prstGeom prst="rect">
            <a:avLst/>
          </a:prstGeom>
          <a:solidFill>
            <a:srgbClr val="7C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9D64F1-25AA-D1AD-188E-E1C1D2C76D23}"/>
              </a:ext>
            </a:extLst>
          </p:cNvPr>
          <p:cNvSpPr/>
          <p:nvPr userDrawn="1"/>
        </p:nvSpPr>
        <p:spPr>
          <a:xfrm>
            <a:off x="0" y="6511185"/>
            <a:ext cx="1539178" cy="219456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EB8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8AB10B-9910-6B7E-F3D8-A8F1C8A8A1F3}"/>
              </a:ext>
            </a:extLst>
          </p:cNvPr>
          <p:cNvSpPr/>
          <p:nvPr userDrawn="1"/>
        </p:nvSpPr>
        <p:spPr>
          <a:xfrm>
            <a:off x="7653548" y="6511185"/>
            <a:ext cx="1440000" cy="219456"/>
          </a:xfrm>
          <a:prstGeom prst="rect">
            <a:avLst/>
          </a:prstGeom>
          <a:solidFill>
            <a:srgbClr val="AE2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CA8CF3-57F7-BA85-6EDE-78D696F638C5}"/>
              </a:ext>
            </a:extLst>
          </p:cNvPr>
          <p:cNvSpPr/>
          <p:nvPr userDrawn="1"/>
        </p:nvSpPr>
        <p:spPr>
          <a:xfrm>
            <a:off x="10664108" y="6511185"/>
            <a:ext cx="1527892" cy="219456"/>
          </a:xfrm>
          <a:prstGeom prst="rect">
            <a:avLst/>
          </a:prstGeom>
          <a:solidFill>
            <a:srgbClr val="330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561B56-6148-8500-84BA-61D3D300F83C}"/>
              </a:ext>
            </a:extLst>
          </p:cNvPr>
          <p:cNvSpPr txBox="1"/>
          <p:nvPr userDrawn="1"/>
        </p:nvSpPr>
        <p:spPr>
          <a:xfrm>
            <a:off x="340127" y="6113910"/>
            <a:ext cx="11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 </a:t>
            </a:r>
            <a:r>
              <a:rPr lang="en-GB" b="1" err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Leicester,</a:t>
            </a:r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Leicestershire and Rutland and NHS Northamptonshire Integrated Care Boards</a:t>
            </a:r>
          </a:p>
        </p:txBody>
      </p:sp>
    </p:spTree>
    <p:extLst>
      <p:ext uri="{BB962C8B-B14F-4D97-AF65-F5344CB8AC3E}">
        <p14:creationId xmlns:p14="http://schemas.microsoft.com/office/powerpoint/2010/main" val="2897316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9D160A3-1802-C4C1-BFD6-071F59322E3F}"/>
              </a:ext>
            </a:extLst>
          </p:cNvPr>
          <p:cNvSpPr/>
          <p:nvPr userDrawn="1"/>
        </p:nvSpPr>
        <p:spPr>
          <a:xfrm>
            <a:off x="0" y="0"/>
            <a:ext cx="12192000" cy="6075485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618" y="1496432"/>
            <a:ext cx="4184073" cy="1662401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18" y="3747649"/>
            <a:ext cx="4890655" cy="46051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607102" y="3366656"/>
            <a:ext cx="1064301" cy="152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48F0260C-BA9C-DCE8-8ECE-EB61D03EED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6130" y="241596"/>
            <a:ext cx="899109" cy="3608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F7C4AD-7BD6-2061-1556-39F48B7CE731}"/>
              </a:ext>
            </a:extLst>
          </p:cNvPr>
          <p:cNvSpPr/>
          <p:nvPr userDrawn="1"/>
        </p:nvSpPr>
        <p:spPr>
          <a:xfrm>
            <a:off x="1610052" y="6524197"/>
            <a:ext cx="1440000" cy="219456"/>
          </a:xfrm>
          <a:prstGeom prst="rect">
            <a:avLst/>
          </a:prstGeom>
          <a:solidFill>
            <a:srgbClr val="00A9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E49FDB-0929-1B65-9322-481D9723170C}"/>
              </a:ext>
            </a:extLst>
          </p:cNvPr>
          <p:cNvSpPr/>
          <p:nvPr userDrawn="1"/>
        </p:nvSpPr>
        <p:spPr>
          <a:xfrm>
            <a:off x="3120926" y="6524197"/>
            <a:ext cx="1440000" cy="219456"/>
          </a:xfrm>
          <a:prstGeom prst="rect">
            <a:avLst/>
          </a:prstGeom>
          <a:solidFill>
            <a:srgbClr val="0067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7B3157-FBAD-14C6-1E0D-7B90B0693739}"/>
              </a:ext>
            </a:extLst>
          </p:cNvPr>
          <p:cNvSpPr/>
          <p:nvPr userDrawn="1"/>
        </p:nvSpPr>
        <p:spPr>
          <a:xfrm>
            <a:off x="4631800" y="6519625"/>
            <a:ext cx="1440000" cy="219456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A53523-49DC-5A14-C9D5-2BC058765CEB}"/>
              </a:ext>
            </a:extLst>
          </p:cNvPr>
          <p:cNvSpPr/>
          <p:nvPr userDrawn="1"/>
        </p:nvSpPr>
        <p:spPr>
          <a:xfrm>
            <a:off x="6142674" y="6519625"/>
            <a:ext cx="1440000" cy="219456"/>
          </a:xfrm>
          <a:prstGeom prst="rect">
            <a:avLst/>
          </a:prstGeom>
          <a:solidFill>
            <a:srgbClr val="ED8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062664-8A6B-53F0-50AF-E26111135226}"/>
              </a:ext>
            </a:extLst>
          </p:cNvPr>
          <p:cNvSpPr/>
          <p:nvPr userDrawn="1"/>
        </p:nvSpPr>
        <p:spPr>
          <a:xfrm>
            <a:off x="9164422" y="6511185"/>
            <a:ext cx="1440000" cy="219456"/>
          </a:xfrm>
          <a:prstGeom prst="rect">
            <a:avLst/>
          </a:prstGeom>
          <a:solidFill>
            <a:srgbClr val="7C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5F8334-F0BB-0DB2-21FE-2F6DAE8A10D6}"/>
              </a:ext>
            </a:extLst>
          </p:cNvPr>
          <p:cNvSpPr/>
          <p:nvPr userDrawn="1"/>
        </p:nvSpPr>
        <p:spPr>
          <a:xfrm>
            <a:off x="0" y="6511185"/>
            <a:ext cx="1539178" cy="219456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EB8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D91F26-51D9-B41A-5E4F-6A15834F70BD}"/>
              </a:ext>
            </a:extLst>
          </p:cNvPr>
          <p:cNvSpPr/>
          <p:nvPr userDrawn="1"/>
        </p:nvSpPr>
        <p:spPr>
          <a:xfrm>
            <a:off x="7653548" y="6511185"/>
            <a:ext cx="1440000" cy="219456"/>
          </a:xfrm>
          <a:prstGeom prst="rect">
            <a:avLst/>
          </a:prstGeom>
          <a:solidFill>
            <a:srgbClr val="AE2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2024A9-090E-172E-27DA-DB8C6CBBDECC}"/>
              </a:ext>
            </a:extLst>
          </p:cNvPr>
          <p:cNvSpPr/>
          <p:nvPr userDrawn="1"/>
        </p:nvSpPr>
        <p:spPr>
          <a:xfrm>
            <a:off x="10664108" y="6511185"/>
            <a:ext cx="1527892" cy="219456"/>
          </a:xfrm>
          <a:prstGeom prst="rect">
            <a:avLst/>
          </a:prstGeom>
          <a:solidFill>
            <a:srgbClr val="330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824F07-ED29-DA61-A2E9-2E89CFC8D559}"/>
              </a:ext>
            </a:extLst>
          </p:cNvPr>
          <p:cNvSpPr txBox="1"/>
          <p:nvPr userDrawn="1"/>
        </p:nvSpPr>
        <p:spPr>
          <a:xfrm>
            <a:off x="340127" y="6113910"/>
            <a:ext cx="11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 </a:t>
            </a:r>
            <a:r>
              <a:rPr lang="en-GB" b="1" err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Leicester,</a:t>
            </a:r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Leicestershire and Rutland and NHS Northamptonshire Integrated Care Boards</a:t>
            </a:r>
          </a:p>
        </p:txBody>
      </p:sp>
      <p:pic>
        <p:nvPicPr>
          <p:cNvPr id="21" name="Picture 20" descr="Graphical user interface, website, timeline&#10;&#10;Description automatically generated">
            <a:extLst>
              <a:ext uri="{FF2B5EF4-FFF2-40B4-BE49-F238E27FC236}">
                <a16:creationId xmlns:a16="http://schemas.microsoft.com/office/drawing/2014/main" id="{60081226-F6C5-3D38-E48E-006F98623C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485" t="21820" r="23788" b="46936"/>
          <a:stretch/>
        </p:blipFill>
        <p:spPr>
          <a:xfrm>
            <a:off x="8193548" y="1496431"/>
            <a:ext cx="1800000" cy="1784497"/>
          </a:xfrm>
          <a:prstGeom prst="rect">
            <a:avLst/>
          </a:prstGeom>
        </p:spPr>
      </p:pic>
      <p:pic>
        <p:nvPicPr>
          <p:cNvPr id="22" name="Picture 21" descr="Graphical user interface, website, timeline&#10;&#10;Description automatically generated">
            <a:extLst>
              <a:ext uri="{FF2B5EF4-FFF2-40B4-BE49-F238E27FC236}">
                <a16:creationId xmlns:a16="http://schemas.microsoft.com/office/drawing/2014/main" id="{0A3FB0FE-984D-E8C4-E6A1-E98B90E362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652" t="21820" r="4621" b="46936"/>
          <a:stretch/>
        </p:blipFill>
        <p:spPr>
          <a:xfrm>
            <a:off x="10135239" y="1496432"/>
            <a:ext cx="1800000" cy="1784496"/>
          </a:xfrm>
          <a:prstGeom prst="rect">
            <a:avLst/>
          </a:prstGeom>
        </p:spPr>
      </p:pic>
      <p:pic>
        <p:nvPicPr>
          <p:cNvPr id="23" name="Picture 22" descr="Graphical user interface, website, timeline&#10;&#10;Description automatically generated">
            <a:extLst>
              <a:ext uri="{FF2B5EF4-FFF2-40B4-BE49-F238E27FC236}">
                <a16:creationId xmlns:a16="http://schemas.microsoft.com/office/drawing/2014/main" id="{5D65D645-314C-6392-B496-356D1C8BAA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485" t="56095" r="23788" b="12662"/>
          <a:stretch/>
        </p:blipFill>
        <p:spPr>
          <a:xfrm>
            <a:off x="6231281" y="3366656"/>
            <a:ext cx="1800000" cy="1784496"/>
          </a:xfrm>
          <a:prstGeom prst="rect">
            <a:avLst/>
          </a:prstGeom>
        </p:spPr>
      </p:pic>
      <p:pic>
        <p:nvPicPr>
          <p:cNvPr id="24" name="Picture 23" descr="Graphical user interface, website, timeline&#10;&#10;Description automatically generated">
            <a:extLst>
              <a:ext uri="{FF2B5EF4-FFF2-40B4-BE49-F238E27FC236}">
                <a16:creationId xmlns:a16="http://schemas.microsoft.com/office/drawing/2014/main" id="{3F96E852-C81F-2567-B7D5-2FFB1CF93A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652" t="56095" r="4621" b="12662"/>
          <a:stretch/>
        </p:blipFill>
        <p:spPr>
          <a:xfrm>
            <a:off x="8163151" y="3366656"/>
            <a:ext cx="1800000" cy="178449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BF2B3FA-B3AC-FD35-1BC0-5FDEBDA480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6341" r="16341"/>
          <a:stretch/>
        </p:blipFill>
        <p:spPr>
          <a:xfrm>
            <a:off x="6231281" y="1496432"/>
            <a:ext cx="1800000" cy="178449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A74DDD-2DF1-0897-A356-A3F3CD18822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16377" r="16377"/>
          <a:stretch/>
        </p:blipFill>
        <p:spPr>
          <a:xfrm>
            <a:off x="10135239" y="3351437"/>
            <a:ext cx="1800000" cy="178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3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618" y="1496436"/>
            <a:ext cx="10155382" cy="1662401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18" y="3747653"/>
            <a:ext cx="10155382" cy="460518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7102" y="3366656"/>
            <a:ext cx="1064301" cy="1522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E1B66E-E3C1-B4B5-2698-1EEAF581AC0D}"/>
              </a:ext>
            </a:extLst>
          </p:cNvPr>
          <p:cNvSpPr/>
          <p:nvPr userDrawn="1"/>
        </p:nvSpPr>
        <p:spPr>
          <a:xfrm>
            <a:off x="1610052" y="6524197"/>
            <a:ext cx="1440000" cy="219456"/>
          </a:xfrm>
          <a:prstGeom prst="rect">
            <a:avLst/>
          </a:prstGeom>
          <a:solidFill>
            <a:srgbClr val="00A9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1D314A-2883-33AB-6089-B69E5FAF8009}"/>
              </a:ext>
            </a:extLst>
          </p:cNvPr>
          <p:cNvSpPr/>
          <p:nvPr userDrawn="1"/>
        </p:nvSpPr>
        <p:spPr>
          <a:xfrm>
            <a:off x="3120926" y="6524197"/>
            <a:ext cx="1440000" cy="219456"/>
          </a:xfrm>
          <a:prstGeom prst="rect">
            <a:avLst/>
          </a:prstGeom>
          <a:solidFill>
            <a:srgbClr val="0067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3D4DCA-46E7-A888-127B-3FD814D0A46C}"/>
              </a:ext>
            </a:extLst>
          </p:cNvPr>
          <p:cNvSpPr/>
          <p:nvPr userDrawn="1"/>
        </p:nvSpPr>
        <p:spPr>
          <a:xfrm>
            <a:off x="4631800" y="6519625"/>
            <a:ext cx="1440000" cy="219456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D42B08-F721-C6F4-FC38-81E34BCFEAE7}"/>
              </a:ext>
            </a:extLst>
          </p:cNvPr>
          <p:cNvSpPr/>
          <p:nvPr userDrawn="1"/>
        </p:nvSpPr>
        <p:spPr>
          <a:xfrm>
            <a:off x="6142674" y="6519625"/>
            <a:ext cx="1440000" cy="219456"/>
          </a:xfrm>
          <a:prstGeom prst="rect">
            <a:avLst/>
          </a:prstGeom>
          <a:solidFill>
            <a:srgbClr val="ED8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CBF09D-ED95-174C-8B19-C1465C9F39CF}"/>
              </a:ext>
            </a:extLst>
          </p:cNvPr>
          <p:cNvSpPr/>
          <p:nvPr userDrawn="1"/>
        </p:nvSpPr>
        <p:spPr>
          <a:xfrm>
            <a:off x="9164422" y="6511185"/>
            <a:ext cx="1440000" cy="219456"/>
          </a:xfrm>
          <a:prstGeom prst="rect">
            <a:avLst/>
          </a:prstGeom>
          <a:solidFill>
            <a:srgbClr val="7C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35E199-5FFF-75E6-2C4E-32242C865F6D}"/>
              </a:ext>
            </a:extLst>
          </p:cNvPr>
          <p:cNvSpPr/>
          <p:nvPr userDrawn="1"/>
        </p:nvSpPr>
        <p:spPr>
          <a:xfrm>
            <a:off x="0" y="6511185"/>
            <a:ext cx="1539178" cy="219456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EB8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36DB6D-C938-3F49-94EB-49BC3A301480}"/>
              </a:ext>
            </a:extLst>
          </p:cNvPr>
          <p:cNvSpPr/>
          <p:nvPr userDrawn="1"/>
        </p:nvSpPr>
        <p:spPr>
          <a:xfrm>
            <a:off x="7653548" y="6511185"/>
            <a:ext cx="1440000" cy="219456"/>
          </a:xfrm>
          <a:prstGeom prst="rect">
            <a:avLst/>
          </a:prstGeom>
          <a:solidFill>
            <a:srgbClr val="AE2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4D48DB-0800-B2E0-54BA-5EDED37CA58D}"/>
              </a:ext>
            </a:extLst>
          </p:cNvPr>
          <p:cNvSpPr/>
          <p:nvPr userDrawn="1"/>
        </p:nvSpPr>
        <p:spPr>
          <a:xfrm>
            <a:off x="10664108" y="6511185"/>
            <a:ext cx="1527892" cy="219456"/>
          </a:xfrm>
          <a:prstGeom prst="rect">
            <a:avLst/>
          </a:prstGeom>
          <a:solidFill>
            <a:srgbClr val="330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63536F-3837-77CC-9DA7-643EDBD70AEF}"/>
              </a:ext>
            </a:extLst>
          </p:cNvPr>
          <p:cNvSpPr txBox="1"/>
          <p:nvPr userDrawn="1"/>
        </p:nvSpPr>
        <p:spPr>
          <a:xfrm>
            <a:off x="340127" y="6113910"/>
            <a:ext cx="11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 </a:t>
            </a:r>
            <a:r>
              <a:rPr lang="en-GB" b="1" err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Leicester,</a:t>
            </a:r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Leicestershire and Rutland and NHS Northamptonshire Integrated Care Boards</a:t>
            </a:r>
          </a:p>
        </p:txBody>
      </p:sp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11ED60AC-ADC0-25BE-6878-4BA1CCED36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89568" y="217434"/>
            <a:ext cx="893064" cy="35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44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618" y="1496432"/>
            <a:ext cx="4184073" cy="1662401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18" y="3747649"/>
            <a:ext cx="4890655" cy="460518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607102" y="3366656"/>
            <a:ext cx="1064301" cy="1522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76F632-317C-7DDB-6CB1-206CACF26165}"/>
              </a:ext>
            </a:extLst>
          </p:cNvPr>
          <p:cNvSpPr/>
          <p:nvPr userDrawn="1"/>
        </p:nvSpPr>
        <p:spPr>
          <a:xfrm>
            <a:off x="1610052" y="6524197"/>
            <a:ext cx="1440000" cy="219456"/>
          </a:xfrm>
          <a:prstGeom prst="rect">
            <a:avLst/>
          </a:prstGeom>
          <a:solidFill>
            <a:srgbClr val="00A9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5B59CF-744F-111B-F79E-454456F21A2B}"/>
              </a:ext>
            </a:extLst>
          </p:cNvPr>
          <p:cNvSpPr/>
          <p:nvPr userDrawn="1"/>
        </p:nvSpPr>
        <p:spPr>
          <a:xfrm>
            <a:off x="3120926" y="6524197"/>
            <a:ext cx="1440000" cy="219456"/>
          </a:xfrm>
          <a:prstGeom prst="rect">
            <a:avLst/>
          </a:prstGeom>
          <a:solidFill>
            <a:srgbClr val="0067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A749B2-C350-032D-DA7C-7921886DC597}"/>
              </a:ext>
            </a:extLst>
          </p:cNvPr>
          <p:cNvSpPr/>
          <p:nvPr userDrawn="1"/>
        </p:nvSpPr>
        <p:spPr>
          <a:xfrm>
            <a:off x="4631800" y="6519625"/>
            <a:ext cx="1440000" cy="219456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C79C84-6AEA-33EF-C700-3E65C121D233}"/>
              </a:ext>
            </a:extLst>
          </p:cNvPr>
          <p:cNvSpPr/>
          <p:nvPr userDrawn="1"/>
        </p:nvSpPr>
        <p:spPr>
          <a:xfrm>
            <a:off x="6142674" y="6519625"/>
            <a:ext cx="1440000" cy="219456"/>
          </a:xfrm>
          <a:prstGeom prst="rect">
            <a:avLst/>
          </a:prstGeom>
          <a:solidFill>
            <a:srgbClr val="ED8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A4BB14-001A-898A-8981-7F295BA5CE8B}"/>
              </a:ext>
            </a:extLst>
          </p:cNvPr>
          <p:cNvSpPr/>
          <p:nvPr userDrawn="1"/>
        </p:nvSpPr>
        <p:spPr>
          <a:xfrm>
            <a:off x="9164422" y="6511185"/>
            <a:ext cx="1440000" cy="219456"/>
          </a:xfrm>
          <a:prstGeom prst="rect">
            <a:avLst/>
          </a:prstGeom>
          <a:solidFill>
            <a:srgbClr val="7C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2764C7-8816-F23D-EEB4-C63690E21DC5}"/>
              </a:ext>
            </a:extLst>
          </p:cNvPr>
          <p:cNvSpPr/>
          <p:nvPr userDrawn="1"/>
        </p:nvSpPr>
        <p:spPr>
          <a:xfrm>
            <a:off x="0" y="6511185"/>
            <a:ext cx="1539178" cy="219456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EB8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4DE8DE-CA4F-DB82-B689-CE38AF10F177}"/>
              </a:ext>
            </a:extLst>
          </p:cNvPr>
          <p:cNvSpPr/>
          <p:nvPr userDrawn="1"/>
        </p:nvSpPr>
        <p:spPr>
          <a:xfrm>
            <a:off x="7653548" y="6511185"/>
            <a:ext cx="1440000" cy="219456"/>
          </a:xfrm>
          <a:prstGeom prst="rect">
            <a:avLst/>
          </a:prstGeom>
          <a:solidFill>
            <a:srgbClr val="AE2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83D940-A871-C386-F912-B832EBB5FDCE}"/>
              </a:ext>
            </a:extLst>
          </p:cNvPr>
          <p:cNvSpPr/>
          <p:nvPr userDrawn="1"/>
        </p:nvSpPr>
        <p:spPr>
          <a:xfrm>
            <a:off x="10664108" y="6511185"/>
            <a:ext cx="1527892" cy="219456"/>
          </a:xfrm>
          <a:prstGeom prst="rect">
            <a:avLst/>
          </a:prstGeom>
          <a:solidFill>
            <a:srgbClr val="330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4E9946-1465-7CCF-E4FB-4A701F047B8D}"/>
              </a:ext>
            </a:extLst>
          </p:cNvPr>
          <p:cNvSpPr txBox="1"/>
          <p:nvPr userDrawn="1"/>
        </p:nvSpPr>
        <p:spPr>
          <a:xfrm>
            <a:off x="340127" y="6113910"/>
            <a:ext cx="11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 </a:t>
            </a:r>
            <a:r>
              <a:rPr lang="en-GB" b="1" err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Leicester,</a:t>
            </a:r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Leicestershire and Rutland and NHS Northamptonshire Integrated Care Boards</a:t>
            </a:r>
          </a:p>
        </p:txBody>
      </p:sp>
      <p:pic>
        <p:nvPicPr>
          <p:cNvPr id="15" name="Picture 14" descr="Graphical user interface, website, timeline&#10;&#10;Description automatically generated">
            <a:extLst>
              <a:ext uri="{FF2B5EF4-FFF2-40B4-BE49-F238E27FC236}">
                <a16:creationId xmlns:a16="http://schemas.microsoft.com/office/drawing/2014/main" id="{7252136A-62B4-FABA-0463-B04119A91A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485" t="21820" r="23788" b="46936"/>
          <a:stretch/>
        </p:blipFill>
        <p:spPr>
          <a:xfrm>
            <a:off x="8193548" y="1496431"/>
            <a:ext cx="1800000" cy="1784497"/>
          </a:xfrm>
          <a:prstGeom prst="rect">
            <a:avLst/>
          </a:prstGeom>
        </p:spPr>
      </p:pic>
      <p:pic>
        <p:nvPicPr>
          <p:cNvPr id="16" name="Picture 15" descr="Graphical user interface, website, timeline&#10;&#10;Description automatically generated">
            <a:extLst>
              <a:ext uri="{FF2B5EF4-FFF2-40B4-BE49-F238E27FC236}">
                <a16:creationId xmlns:a16="http://schemas.microsoft.com/office/drawing/2014/main" id="{4CF538E2-95FF-2EE0-165B-333490078F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652" t="21820" r="4621" b="46936"/>
          <a:stretch/>
        </p:blipFill>
        <p:spPr>
          <a:xfrm>
            <a:off x="10135239" y="1496432"/>
            <a:ext cx="1800000" cy="1784496"/>
          </a:xfrm>
          <a:prstGeom prst="rect">
            <a:avLst/>
          </a:prstGeom>
        </p:spPr>
      </p:pic>
      <p:pic>
        <p:nvPicPr>
          <p:cNvPr id="17" name="Picture 16" descr="Graphical user interface, website, timeline&#10;&#10;Description automatically generated">
            <a:extLst>
              <a:ext uri="{FF2B5EF4-FFF2-40B4-BE49-F238E27FC236}">
                <a16:creationId xmlns:a16="http://schemas.microsoft.com/office/drawing/2014/main" id="{25C01976-0132-121B-2824-C070826D38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485" t="56095" r="23788" b="12662"/>
          <a:stretch/>
        </p:blipFill>
        <p:spPr>
          <a:xfrm>
            <a:off x="6231281" y="3366656"/>
            <a:ext cx="1800000" cy="1784496"/>
          </a:xfrm>
          <a:prstGeom prst="rect">
            <a:avLst/>
          </a:prstGeom>
        </p:spPr>
      </p:pic>
      <p:pic>
        <p:nvPicPr>
          <p:cNvPr id="18" name="Picture 17" descr="Graphical user interface, website, timeline&#10;&#10;Description automatically generated">
            <a:extLst>
              <a:ext uri="{FF2B5EF4-FFF2-40B4-BE49-F238E27FC236}">
                <a16:creationId xmlns:a16="http://schemas.microsoft.com/office/drawing/2014/main" id="{76F6DF7D-6CDD-AB61-E326-86B69A3554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652" t="56095" r="4621" b="12662"/>
          <a:stretch/>
        </p:blipFill>
        <p:spPr>
          <a:xfrm>
            <a:off x="8163151" y="3366656"/>
            <a:ext cx="1800000" cy="17844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D106AE-886B-8493-EC61-E3F44C149E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6341" r="16341"/>
          <a:stretch/>
        </p:blipFill>
        <p:spPr>
          <a:xfrm>
            <a:off x="6231281" y="1496432"/>
            <a:ext cx="1800000" cy="178449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A0AF96E-DD92-312E-C89B-CE06525D47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6377" r="16377"/>
          <a:stretch/>
        </p:blipFill>
        <p:spPr>
          <a:xfrm>
            <a:off x="10135239" y="3351437"/>
            <a:ext cx="1800000" cy="1784497"/>
          </a:xfrm>
          <a:prstGeom prst="rect">
            <a:avLst/>
          </a:prstGeom>
        </p:spPr>
      </p:pic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258CFCF1-451A-E00F-B508-B749DB3977D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89568" y="217434"/>
            <a:ext cx="893064" cy="35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84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127" y="1379913"/>
            <a:ext cx="11520000" cy="50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913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093526" y="1"/>
            <a:ext cx="5098473" cy="65532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976" y="221671"/>
            <a:ext cx="9000000" cy="6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127" y="1379910"/>
            <a:ext cx="6480000" cy="50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5158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/>
          <p:cNvSpPr>
            <a:spLocks noGrp="1"/>
          </p:cNvSpPr>
          <p:nvPr>
            <p:ph type="tbl" sz="quarter" idx="10"/>
          </p:nvPr>
        </p:nvSpPr>
        <p:spPr>
          <a:xfrm>
            <a:off x="344975" y="1379915"/>
            <a:ext cx="11520000" cy="5040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726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344975" y="1377142"/>
            <a:ext cx="11520000" cy="5040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6995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974" y="221672"/>
            <a:ext cx="9000000" cy="6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127" y="1379913"/>
            <a:ext cx="6480000" cy="50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7093527" y="1"/>
            <a:ext cx="5098473" cy="322810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7093526" y="3325093"/>
            <a:ext cx="5098473" cy="322810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54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95288" y="1843088"/>
            <a:ext cx="3692525" cy="25495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247862" y="1843088"/>
            <a:ext cx="3692525" cy="25495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103034" y="1825625"/>
            <a:ext cx="3692525" cy="25495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320" y="4530435"/>
            <a:ext cx="3688772" cy="164652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251615" y="4530434"/>
            <a:ext cx="3688772" cy="164652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8104911" y="4530434"/>
            <a:ext cx="3688772" cy="164652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760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BEA0101-D378-044F-1AEF-A52EDED63345}"/>
              </a:ext>
            </a:extLst>
          </p:cNvPr>
          <p:cNvSpPr/>
          <p:nvPr userDrawn="1"/>
        </p:nvSpPr>
        <p:spPr>
          <a:xfrm>
            <a:off x="0" y="0"/>
            <a:ext cx="12192000" cy="6075485"/>
          </a:xfrm>
          <a:prstGeom prst="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607102" y="3366656"/>
            <a:ext cx="1064301" cy="152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618" y="1496436"/>
            <a:ext cx="10155382" cy="1662401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18" y="3747653"/>
            <a:ext cx="10155382" cy="46051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6" name="Picture 15" descr="A blue and white logo&#10;&#10;Description automatically generated">
            <a:extLst>
              <a:ext uri="{FF2B5EF4-FFF2-40B4-BE49-F238E27FC236}">
                <a16:creationId xmlns:a16="http://schemas.microsoft.com/office/drawing/2014/main" id="{0183C6BB-8EC9-33CA-F684-2662B3A202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6130" y="241596"/>
            <a:ext cx="899109" cy="36086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4DB3859-FCE2-8E48-EFC2-FD4C9C88FD98}"/>
              </a:ext>
            </a:extLst>
          </p:cNvPr>
          <p:cNvSpPr/>
          <p:nvPr userDrawn="1"/>
        </p:nvSpPr>
        <p:spPr>
          <a:xfrm>
            <a:off x="1610052" y="6524197"/>
            <a:ext cx="1440000" cy="219456"/>
          </a:xfrm>
          <a:prstGeom prst="rect">
            <a:avLst/>
          </a:prstGeom>
          <a:solidFill>
            <a:srgbClr val="00A9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68E7EE-3809-0551-A878-00E45004FB07}"/>
              </a:ext>
            </a:extLst>
          </p:cNvPr>
          <p:cNvSpPr/>
          <p:nvPr userDrawn="1"/>
        </p:nvSpPr>
        <p:spPr>
          <a:xfrm>
            <a:off x="3120926" y="6524197"/>
            <a:ext cx="1440000" cy="219456"/>
          </a:xfrm>
          <a:prstGeom prst="rect">
            <a:avLst/>
          </a:prstGeom>
          <a:solidFill>
            <a:srgbClr val="0067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17C887-4084-FD42-01EE-AC53B006DFB9}"/>
              </a:ext>
            </a:extLst>
          </p:cNvPr>
          <p:cNvSpPr/>
          <p:nvPr userDrawn="1"/>
        </p:nvSpPr>
        <p:spPr>
          <a:xfrm>
            <a:off x="4631800" y="6519625"/>
            <a:ext cx="1440000" cy="219456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553B02-2AF0-D01E-D6B4-948B15E0AE7F}"/>
              </a:ext>
            </a:extLst>
          </p:cNvPr>
          <p:cNvSpPr/>
          <p:nvPr userDrawn="1"/>
        </p:nvSpPr>
        <p:spPr>
          <a:xfrm>
            <a:off x="6142674" y="6519625"/>
            <a:ext cx="1440000" cy="219456"/>
          </a:xfrm>
          <a:prstGeom prst="rect">
            <a:avLst/>
          </a:prstGeom>
          <a:solidFill>
            <a:srgbClr val="ED8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302785-92CB-4E1F-3F1E-20B2B9C503E9}"/>
              </a:ext>
            </a:extLst>
          </p:cNvPr>
          <p:cNvSpPr/>
          <p:nvPr userDrawn="1"/>
        </p:nvSpPr>
        <p:spPr>
          <a:xfrm>
            <a:off x="9164422" y="6511185"/>
            <a:ext cx="1440000" cy="219456"/>
          </a:xfrm>
          <a:prstGeom prst="rect">
            <a:avLst/>
          </a:prstGeom>
          <a:solidFill>
            <a:srgbClr val="7C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9D64F1-25AA-D1AD-188E-E1C1D2C76D23}"/>
              </a:ext>
            </a:extLst>
          </p:cNvPr>
          <p:cNvSpPr/>
          <p:nvPr userDrawn="1"/>
        </p:nvSpPr>
        <p:spPr>
          <a:xfrm>
            <a:off x="0" y="6511185"/>
            <a:ext cx="1539178" cy="219456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EB8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8AB10B-9910-6B7E-F3D8-A8F1C8A8A1F3}"/>
              </a:ext>
            </a:extLst>
          </p:cNvPr>
          <p:cNvSpPr/>
          <p:nvPr userDrawn="1"/>
        </p:nvSpPr>
        <p:spPr>
          <a:xfrm>
            <a:off x="7653548" y="6511185"/>
            <a:ext cx="1440000" cy="219456"/>
          </a:xfrm>
          <a:prstGeom prst="rect">
            <a:avLst/>
          </a:prstGeom>
          <a:solidFill>
            <a:srgbClr val="AE2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CA8CF3-57F7-BA85-6EDE-78D696F638C5}"/>
              </a:ext>
            </a:extLst>
          </p:cNvPr>
          <p:cNvSpPr/>
          <p:nvPr userDrawn="1"/>
        </p:nvSpPr>
        <p:spPr>
          <a:xfrm>
            <a:off x="10664108" y="6511185"/>
            <a:ext cx="1527892" cy="219456"/>
          </a:xfrm>
          <a:prstGeom prst="rect">
            <a:avLst/>
          </a:prstGeom>
          <a:solidFill>
            <a:srgbClr val="330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561B56-6148-8500-84BA-61D3D300F83C}"/>
              </a:ext>
            </a:extLst>
          </p:cNvPr>
          <p:cNvSpPr txBox="1"/>
          <p:nvPr userDrawn="1"/>
        </p:nvSpPr>
        <p:spPr>
          <a:xfrm>
            <a:off x="340127" y="6113910"/>
            <a:ext cx="11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 </a:t>
            </a:r>
            <a:r>
              <a:rPr lang="en-GB" b="1" err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Leicester,</a:t>
            </a:r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Leicestershire and Rutland and NHS Northamptonshire Integrated Care Boards</a:t>
            </a:r>
          </a:p>
        </p:txBody>
      </p:sp>
    </p:spTree>
    <p:extLst>
      <p:ext uri="{BB962C8B-B14F-4D97-AF65-F5344CB8AC3E}">
        <p14:creationId xmlns:p14="http://schemas.microsoft.com/office/powerpoint/2010/main" val="3116027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BEA0101-D378-044F-1AEF-A52EDED63345}"/>
              </a:ext>
            </a:extLst>
          </p:cNvPr>
          <p:cNvSpPr/>
          <p:nvPr userDrawn="1"/>
        </p:nvSpPr>
        <p:spPr>
          <a:xfrm>
            <a:off x="0" y="0"/>
            <a:ext cx="12192000" cy="6075485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607102" y="3366656"/>
            <a:ext cx="1064301" cy="152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618" y="1496436"/>
            <a:ext cx="10155382" cy="1662401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18" y="3747653"/>
            <a:ext cx="10155382" cy="46051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6" name="Picture 15" descr="A blue and white logo&#10;&#10;Description automatically generated">
            <a:extLst>
              <a:ext uri="{FF2B5EF4-FFF2-40B4-BE49-F238E27FC236}">
                <a16:creationId xmlns:a16="http://schemas.microsoft.com/office/drawing/2014/main" id="{0183C6BB-8EC9-33CA-F684-2662B3A202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6130" y="241596"/>
            <a:ext cx="899109" cy="36086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4DB3859-FCE2-8E48-EFC2-FD4C9C88FD98}"/>
              </a:ext>
            </a:extLst>
          </p:cNvPr>
          <p:cNvSpPr/>
          <p:nvPr userDrawn="1"/>
        </p:nvSpPr>
        <p:spPr>
          <a:xfrm>
            <a:off x="1610052" y="6524197"/>
            <a:ext cx="1440000" cy="219456"/>
          </a:xfrm>
          <a:prstGeom prst="rect">
            <a:avLst/>
          </a:prstGeom>
          <a:solidFill>
            <a:srgbClr val="00A9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68E7EE-3809-0551-A878-00E45004FB07}"/>
              </a:ext>
            </a:extLst>
          </p:cNvPr>
          <p:cNvSpPr/>
          <p:nvPr userDrawn="1"/>
        </p:nvSpPr>
        <p:spPr>
          <a:xfrm>
            <a:off x="3120926" y="6524197"/>
            <a:ext cx="1440000" cy="219456"/>
          </a:xfrm>
          <a:prstGeom prst="rect">
            <a:avLst/>
          </a:prstGeom>
          <a:solidFill>
            <a:srgbClr val="0067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17C887-4084-FD42-01EE-AC53B006DFB9}"/>
              </a:ext>
            </a:extLst>
          </p:cNvPr>
          <p:cNvSpPr/>
          <p:nvPr userDrawn="1"/>
        </p:nvSpPr>
        <p:spPr>
          <a:xfrm>
            <a:off x="4631800" y="6519625"/>
            <a:ext cx="1440000" cy="219456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553B02-2AF0-D01E-D6B4-948B15E0AE7F}"/>
              </a:ext>
            </a:extLst>
          </p:cNvPr>
          <p:cNvSpPr/>
          <p:nvPr userDrawn="1"/>
        </p:nvSpPr>
        <p:spPr>
          <a:xfrm>
            <a:off x="6142674" y="6519625"/>
            <a:ext cx="1440000" cy="219456"/>
          </a:xfrm>
          <a:prstGeom prst="rect">
            <a:avLst/>
          </a:prstGeom>
          <a:solidFill>
            <a:srgbClr val="ED8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302785-92CB-4E1F-3F1E-20B2B9C503E9}"/>
              </a:ext>
            </a:extLst>
          </p:cNvPr>
          <p:cNvSpPr/>
          <p:nvPr userDrawn="1"/>
        </p:nvSpPr>
        <p:spPr>
          <a:xfrm>
            <a:off x="9164422" y="6511185"/>
            <a:ext cx="1440000" cy="219456"/>
          </a:xfrm>
          <a:prstGeom prst="rect">
            <a:avLst/>
          </a:prstGeom>
          <a:solidFill>
            <a:srgbClr val="7C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9D64F1-25AA-D1AD-188E-E1C1D2C76D23}"/>
              </a:ext>
            </a:extLst>
          </p:cNvPr>
          <p:cNvSpPr/>
          <p:nvPr userDrawn="1"/>
        </p:nvSpPr>
        <p:spPr>
          <a:xfrm>
            <a:off x="0" y="6511185"/>
            <a:ext cx="1539178" cy="219456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EB8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8AB10B-9910-6B7E-F3D8-A8F1C8A8A1F3}"/>
              </a:ext>
            </a:extLst>
          </p:cNvPr>
          <p:cNvSpPr/>
          <p:nvPr userDrawn="1"/>
        </p:nvSpPr>
        <p:spPr>
          <a:xfrm>
            <a:off x="7653548" y="6511185"/>
            <a:ext cx="1440000" cy="219456"/>
          </a:xfrm>
          <a:prstGeom prst="rect">
            <a:avLst/>
          </a:prstGeom>
          <a:solidFill>
            <a:srgbClr val="AE2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CA8CF3-57F7-BA85-6EDE-78D696F638C5}"/>
              </a:ext>
            </a:extLst>
          </p:cNvPr>
          <p:cNvSpPr/>
          <p:nvPr userDrawn="1"/>
        </p:nvSpPr>
        <p:spPr>
          <a:xfrm>
            <a:off x="10664108" y="6511185"/>
            <a:ext cx="1527892" cy="219456"/>
          </a:xfrm>
          <a:prstGeom prst="rect">
            <a:avLst/>
          </a:prstGeom>
          <a:solidFill>
            <a:srgbClr val="330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561B56-6148-8500-84BA-61D3D300F83C}"/>
              </a:ext>
            </a:extLst>
          </p:cNvPr>
          <p:cNvSpPr txBox="1"/>
          <p:nvPr userDrawn="1"/>
        </p:nvSpPr>
        <p:spPr>
          <a:xfrm>
            <a:off x="340127" y="6113910"/>
            <a:ext cx="11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 </a:t>
            </a:r>
            <a:r>
              <a:rPr lang="en-GB" b="1" err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Leicester,</a:t>
            </a:r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Leicestershire and Rutland and NHS Northamptonshire Integrated Care Boards</a:t>
            </a:r>
          </a:p>
        </p:txBody>
      </p:sp>
    </p:spTree>
    <p:extLst>
      <p:ext uri="{BB962C8B-B14F-4D97-AF65-F5344CB8AC3E}">
        <p14:creationId xmlns:p14="http://schemas.microsoft.com/office/powerpoint/2010/main" val="3855600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BEA0101-D378-044F-1AEF-A52EDED63345}"/>
              </a:ext>
            </a:extLst>
          </p:cNvPr>
          <p:cNvSpPr/>
          <p:nvPr userDrawn="1"/>
        </p:nvSpPr>
        <p:spPr>
          <a:xfrm>
            <a:off x="0" y="0"/>
            <a:ext cx="12192000" cy="6075485"/>
          </a:xfrm>
          <a:prstGeom prst="rect">
            <a:avLst/>
          </a:prstGeom>
          <a:solidFill>
            <a:srgbClr val="00A9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607102" y="3366656"/>
            <a:ext cx="1064301" cy="152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618" y="1496436"/>
            <a:ext cx="10155382" cy="1662401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18" y="3747653"/>
            <a:ext cx="10155382" cy="46051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6" name="Picture 15" descr="A blue and white logo&#10;&#10;Description automatically generated">
            <a:extLst>
              <a:ext uri="{FF2B5EF4-FFF2-40B4-BE49-F238E27FC236}">
                <a16:creationId xmlns:a16="http://schemas.microsoft.com/office/drawing/2014/main" id="{0183C6BB-8EC9-33CA-F684-2662B3A202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6130" y="241596"/>
            <a:ext cx="899109" cy="36086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4DB3859-FCE2-8E48-EFC2-FD4C9C88FD98}"/>
              </a:ext>
            </a:extLst>
          </p:cNvPr>
          <p:cNvSpPr/>
          <p:nvPr userDrawn="1"/>
        </p:nvSpPr>
        <p:spPr>
          <a:xfrm>
            <a:off x="1610052" y="6524197"/>
            <a:ext cx="1440000" cy="219456"/>
          </a:xfrm>
          <a:prstGeom prst="rect">
            <a:avLst/>
          </a:prstGeom>
          <a:solidFill>
            <a:srgbClr val="00A9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68E7EE-3809-0551-A878-00E45004FB07}"/>
              </a:ext>
            </a:extLst>
          </p:cNvPr>
          <p:cNvSpPr/>
          <p:nvPr userDrawn="1"/>
        </p:nvSpPr>
        <p:spPr>
          <a:xfrm>
            <a:off x="3120926" y="6524197"/>
            <a:ext cx="1440000" cy="219456"/>
          </a:xfrm>
          <a:prstGeom prst="rect">
            <a:avLst/>
          </a:prstGeom>
          <a:solidFill>
            <a:srgbClr val="0067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17C887-4084-FD42-01EE-AC53B006DFB9}"/>
              </a:ext>
            </a:extLst>
          </p:cNvPr>
          <p:cNvSpPr/>
          <p:nvPr userDrawn="1"/>
        </p:nvSpPr>
        <p:spPr>
          <a:xfrm>
            <a:off x="4631800" y="6519625"/>
            <a:ext cx="1440000" cy="219456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553B02-2AF0-D01E-D6B4-948B15E0AE7F}"/>
              </a:ext>
            </a:extLst>
          </p:cNvPr>
          <p:cNvSpPr/>
          <p:nvPr userDrawn="1"/>
        </p:nvSpPr>
        <p:spPr>
          <a:xfrm>
            <a:off x="6142674" y="6519625"/>
            <a:ext cx="1440000" cy="219456"/>
          </a:xfrm>
          <a:prstGeom prst="rect">
            <a:avLst/>
          </a:prstGeom>
          <a:solidFill>
            <a:srgbClr val="ED8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302785-92CB-4E1F-3F1E-20B2B9C503E9}"/>
              </a:ext>
            </a:extLst>
          </p:cNvPr>
          <p:cNvSpPr/>
          <p:nvPr userDrawn="1"/>
        </p:nvSpPr>
        <p:spPr>
          <a:xfrm>
            <a:off x="9164422" y="6511185"/>
            <a:ext cx="1440000" cy="219456"/>
          </a:xfrm>
          <a:prstGeom prst="rect">
            <a:avLst/>
          </a:prstGeom>
          <a:solidFill>
            <a:srgbClr val="7C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9D64F1-25AA-D1AD-188E-E1C1D2C76D23}"/>
              </a:ext>
            </a:extLst>
          </p:cNvPr>
          <p:cNvSpPr/>
          <p:nvPr userDrawn="1"/>
        </p:nvSpPr>
        <p:spPr>
          <a:xfrm>
            <a:off x="0" y="6511185"/>
            <a:ext cx="1539178" cy="219456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EB8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8AB10B-9910-6B7E-F3D8-A8F1C8A8A1F3}"/>
              </a:ext>
            </a:extLst>
          </p:cNvPr>
          <p:cNvSpPr/>
          <p:nvPr userDrawn="1"/>
        </p:nvSpPr>
        <p:spPr>
          <a:xfrm>
            <a:off x="7653548" y="6511185"/>
            <a:ext cx="1440000" cy="219456"/>
          </a:xfrm>
          <a:prstGeom prst="rect">
            <a:avLst/>
          </a:prstGeom>
          <a:solidFill>
            <a:srgbClr val="AE2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CA8CF3-57F7-BA85-6EDE-78D696F638C5}"/>
              </a:ext>
            </a:extLst>
          </p:cNvPr>
          <p:cNvSpPr/>
          <p:nvPr userDrawn="1"/>
        </p:nvSpPr>
        <p:spPr>
          <a:xfrm>
            <a:off x="10664108" y="6511185"/>
            <a:ext cx="1527892" cy="219456"/>
          </a:xfrm>
          <a:prstGeom prst="rect">
            <a:avLst/>
          </a:prstGeom>
          <a:solidFill>
            <a:srgbClr val="330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561B56-6148-8500-84BA-61D3D300F83C}"/>
              </a:ext>
            </a:extLst>
          </p:cNvPr>
          <p:cNvSpPr txBox="1"/>
          <p:nvPr userDrawn="1"/>
        </p:nvSpPr>
        <p:spPr>
          <a:xfrm>
            <a:off x="340127" y="6113910"/>
            <a:ext cx="11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 </a:t>
            </a:r>
            <a:r>
              <a:rPr lang="en-GB" b="1" err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Leicester,</a:t>
            </a:r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Leicestershire and Rutland and NHS Northamptonshire Integrated Care Boards</a:t>
            </a:r>
          </a:p>
        </p:txBody>
      </p:sp>
    </p:spTree>
    <p:extLst>
      <p:ext uri="{BB962C8B-B14F-4D97-AF65-F5344CB8AC3E}">
        <p14:creationId xmlns:p14="http://schemas.microsoft.com/office/powerpoint/2010/main" val="999616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BEA0101-D378-044F-1AEF-A52EDED63345}"/>
              </a:ext>
            </a:extLst>
          </p:cNvPr>
          <p:cNvSpPr/>
          <p:nvPr userDrawn="1"/>
        </p:nvSpPr>
        <p:spPr>
          <a:xfrm>
            <a:off x="0" y="0"/>
            <a:ext cx="12192000" cy="6075485"/>
          </a:xfrm>
          <a:prstGeom prst="rect">
            <a:avLst/>
          </a:prstGeom>
          <a:gradFill flip="none" rotWithShape="1">
            <a:gsLst>
              <a:gs pos="0">
                <a:srgbClr val="41B6E6"/>
              </a:gs>
              <a:gs pos="25000">
                <a:srgbClr val="00A9CE"/>
              </a:gs>
              <a:gs pos="91000">
                <a:schemeClr val="bg1"/>
              </a:gs>
              <a:gs pos="100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607102" y="3366656"/>
            <a:ext cx="1064301" cy="152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618" y="1496436"/>
            <a:ext cx="10155382" cy="1662401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rgbClr val="231F2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18" y="3747653"/>
            <a:ext cx="10155382" cy="46051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6" name="Picture 15" descr="A blue and white logo&#10;&#10;Description automatically generated">
            <a:extLst>
              <a:ext uri="{FF2B5EF4-FFF2-40B4-BE49-F238E27FC236}">
                <a16:creationId xmlns:a16="http://schemas.microsoft.com/office/drawing/2014/main" id="{0183C6BB-8EC9-33CA-F684-2662B3A202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6130" y="241596"/>
            <a:ext cx="899109" cy="36086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4DB3859-FCE2-8E48-EFC2-FD4C9C88FD98}"/>
              </a:ext>
            </a:extLst>
          </p:cNvPr>
          <p:cNvSpPr/>
          <p:nvPr userDrawn="1"/>
        </p:nvSpPr>
        <p:spPr>
          <a:xfrm>
            <a:off x="1610052" y="6524197"/>
            <a:ext cx="1440000" cy="219456"/>
          </a:xfrm>
          <a:prstGeom prst="rect">
            <a:avLst/>
          </a:prstGeom>
          <a:solidFill>
            <a:srgbClr val="00A9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68E7EE-3809-0551-A878-00E45004FB07}"/>
              </a:ext>
            </a:extLst>
          </p:cNvPr>
          <p:cNvSpPr/>
          <p:nvPr userDrawn="1"/>
        </p:nvSpPr>
        <p:spPr>
          <a:xfrm>
            <a:off x="3120926" y="6524197"/>
            <a:ext cx="1440000" cy="219456"/>
          </a:xfrm>
          <a:prstGeom prst="rect">
            <a:avLst/>
          </a:prstGeom>
          <a:solidFill>
            <a:srgbClr val="0067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17C887-4084-FD42-01EE-AC53B006DFB9}"/>
              </a:ext>
            </a:extLst>
          </p:cNvPr>
          <p:cNvSpPr/>
          <p:nvPr userDrawn="1"/>
        </p:nvSpPr>
        <p:spPr>
          <a:xfrm>
            <a:off x="4631800" y="6519625"/>
            <a:ext cx="1440000" cy="219456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553B02-2AF0-D01E-D6B4-948B15E0AE7F}"/>
              </a:ext>
            </a:extLst>
          </p:cNvPr>
          <p:cNvSpPr/>
          <p:nvPr userDrawn="1"/>
        </p:nvSpPr>
        <p:spPr>
          <a:xfrm>
            <a:off x="6142674" y="6519625"/>
            <a:ext cx="1440000" cy="219456"/>
          </a:xfrm>
          <a:prstGeom prst="rect">
            <a:avLst/>
          </a:prstGeom>
          <a:solidFill>
            <a:srgbClr val="ED8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302785-92CB-4E1F-3F1E-20B2B9C503E9}"/>
              </a:ext>
            </a:extLst>
          </p:cNvPr>
          <p:cNvSpPr/>
          <p:nvPr userDrawn="1"/>
        </p:nvSpPr>
        <p:spPr>
          <a:xfrm>
            <a:off x="9164422" y="6511185"/>
            <a:ext cx="1440000" cy="219456"/>
          </a:xfrm>
          <a:prstGeom prst="rect">
            <a:avLst/>
          </a:prstGeom>
          <a:solidFill>
            <a:srgbClr val="7C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9D64F1-25AA-D1AD-188E-E1C1D2C76D23}"/>
              </a:ext>
            </a:extLst>
          </p:cNvPr>
          <p:cNvSpPr/>
          <p:nvPr userDrawn="1"/>
        </p:nvSpPr>
        <p:spPr>
          <a:xfrm>
            <a:off x="0" y="6511185"/>
            <a:ext cx="1539178" cy="219456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EB8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8AB10B-9910-6B7E-F3D8-A8F1C8A8A1F3}"/>
              </a:ext>
            </a:extLst>
          </p:cNvPr>
          <p:cNvSpPr/>
          <p:nvPr userDrawn="1"/>
        </p:nvSpPr>
        <p:spPr>
          <a:xfrm>
            <a:off x="7653548" y="6511185"/>
            <a:ext cx="1440000" cy="219456"/>
          </a:xfrm>
          <a:prstGeom prst="rect">
            <a:avLst/>
          </a:prstGeom>
          <a:solidFill>
            <a:srgbClr val="AE2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CA8CF3-57F7-BA85-6EDE-78D696F638C5}"/>
              </a:ext>
            </a:extLst>
          </p:cNvPr>
          <p:cNvSpPr/>
          <p:nvPr userDrawn="1"/>
        </p:nvSpPr>
        <p:spPr>
          <a:xfrm>
            <a:off x="10664108" y="6511185"/>
            <a:ext cx="1527892" cy="219456"/>
          </a:xfrm>
          <a:prstGeom prst="rect">
            <a:avLst/>
          </a:prstGeom>
          <a:solidFill>
            <a:srgbClr val="330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561B56-6148-8500-84BA-61D3D300F83C}"/>
              </a:ext>
            </a:extLst>
          </p:cNvPr>
          <p:cNvSpPr txBox="1"/>
          <p:nvPr userDrawn="1"/>
        </p:nvSpPr>
        <p:spPr>
          <a:xfrm>
            <a:off x="340127" y="6113910"/>
            <a:ext cx="11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 </a:t>
            </a:r>
            <a:r>
              <a:rPr lang="en-GB" b="1" err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Leicester,</a:t>
            </a:r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Leicestershire and Rutland and NHS Northamptonshire Integrated Care Boards</a:t>
            </a:r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5D0A4B0E-2C4F-05C7-1240-225F6732A9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89568" y="217434"/>
            <a:ext cx="893064" cy="35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63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8BE707-4922-D587-D30F-21A64613985A}"/>
              </a:ext>
            </a:extLst>
          </p:cNvPr>
          <p:cNvSpPr/>
          <p:nvPr userDrawn="1"/>
        </p:nvSpPr>
        <p:spPr>
          <a:xfrm>
            <a:off x="0" y="0"/>
            <a:ext cx="12192000" cy="6075485"/>
          </a:xfrm>
          <a:prstGeom prst="rect">
            <a:avLst/>
          </a:prstGeom>
          <a:gradFill flip="none" rotWithShape="1">
            <a:gsLst>
              <a:gs pos="87000">
                <a:srgbClr val="FFFFFF"/>
              </a:gs>
              <a:gs pos="0">
                <a:srgbClr val="005EB8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71A6D8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607102" y="3366656"/>
            <a:ext cx="1064301" cy="152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618" y="1496436"/>
            <a:ext cx="10155382" cy="1662401"/>
          </a:xfrm>
        </p:spPr>
        <p:txBody>
          <a:bodyPr anchor="b">
            <a:normAutofit/>
          </a:bodyPr>
          <a:lstStyle>
            <a:lvl1pPr algn="l">
              <a:defRPr sz="3800">
                <a:solidFill>
                  <a:srgbClr val="231F2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2618" y="3747653"/>
            <a:ext cx="10155382" cy="46051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6" name="Picture 15" descr="A blue and white logo&#10;&#10;Description automatically generated">
            <a:extLst>
              <a:ext uri="{FF2B5EF4-FFF2-40B4-BE49-F238E27FC236}">
                <a16:creationId xmlns:a16="http://schemas.microsoft.com/office/drawing/2014/main" id="{0183C6BB-8EC9-33CA-F684-2662B3A202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6130" y="241596"/>
            <a:ext cx="899109" cy="36086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4DB3859-FCE2-8E48-EFC2-FD4C9C88FD98}"/>
              </a:ext>
            </a:extLst>
          </p:cNvPr>
          <p:cNvSpPr/>
          <p:nvPr userDrawn="1"/>
        </p:nvSpPr>
        <p:spPr>
          <a:xfrm>
            <a:off x="1610052" y="6524197"/>
            <a:ext cx="1440000" cy="219456"/>
          </a:xfrm>
          <a:prstGeom prst="rect">
            <a:avLst/>
          </a:prstGeom>
          <a:solidFill>
            <a:srgbClr val="00A9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68E7EE-3809-0551-A878-00E45004FB07}"/>
              </a:ext>
            </a:extLst>
          </p:cNvPr>
          <p:cNvSpPr/>
          <p:nvPr userDrawn="1"/>
        </p:nvSpPr>
        <p:spPr>
          <a:xfrm>
            <a:off x="3120926" y="6524197"/>
            <a:ext cx="1440000" cy="219456"/>
          </a:xfrm>
          <a:prstGeom prst="rect">
            <a:avLst/>
          </a:prstGeom>
          <a:solidFill>
            <a:srgbClr val="0067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17C887-4084-FD42-01EE-AC53B006DFB9}"/>
              </a:ext>
            </a:extLst>
          </p:cNvPr>
          <p:cNvSpPr/>
          <p:nvPr userDrawn="1"/>
        </p:nvSpPr>
        <p:spPr>
          <a:xfrm>
            <a:off x="4631800" y="6519625"/>
            <a:ext cx="1440000" cy="219456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553B02-2AF0-D01E-D6B4-948B15E0AE7F}"/>
              </a:ext>
            </a:extLst>
          </p:cNvPr>
          <p:cNvSpPr/>
          <p:nvPr userDrawn="1"/>
        </p:nvSpPr>
        <p:spPr>
          <a:xfrm>
            <a:off x="6142674" y="6519625"/>
            <a:ext cx="1440000" cy="219456"/>
          </a:xfrm>
          <a:prstGeom prst="rect">
            <a:avLst/>
          </a:prstGeom>
          <a:solidFill>
            <a:srgbClr val="ED8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302785-92CB-4E1F-3F1E-20B2B9C503E9}"/>
              </a:ext>
            </a:extLst>
          </p:cNvPr>
          <p:cNvSpPr/>
          <p:nvPr userDrawn="1"/>
        </p:nvSpPr>
        <p:spPr>
          <a:xfrm>
            <a:off x="9164422" y="6511185"/>
            <a:ext cx="1440000" cy="219456"/>
          </a:xfrm>
          <a:prstGeom prst="rect">
            <a:avLst/>
          </a:prstGeom>
          <a:solidFill>
            <a:srgbClr val="7C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9D64F1-25AA-D1AD-188E-E1C1D2C76D23}"/>
              </a:ext>
            </a:extLst>
          </p:cNvPr>
          <p:cNvSpPr/>
          <p:nvPr userDrawn="1"/>
        </p:nvSpPr>
        <p:spPr>
          <a:xfrm>
            <a:off x="0" y="6511185"/>
            <a:ext cx="1539178" cy="219456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5EB8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8AB10B-9910-6B7E-F3D8-A8F1C8A8A1F3}"/>
              </a:ext>
            </a:extLst>
          </p:cNvPr>
          <p:cNvSpPr/>
          <p:nvPr userDrawn="1"/>
        </p:nvSpPr>
        <p:spPr>
          <a:xfrm>
            <a:off x="7653548" y="6511185"/>
            <a:ext cx="1440000" cy="219456"/>
          </a:xfrm>
          <a:prstGeom prst="rect">
            <a:avLst/>
          </a:prstGeom>
          <a:solidFill>
            <a:srgbClr val="AE2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CA8CF3-57F7-BA85-6EDE-78D696F638C5}"/>
              </a:ext>
            </a:extLst>
          </p:cNvPr>
          <p:cNvSpPr/>
          <p:nvPr userDrawn="1"/>
        </p:nvSpPr>
        <p:spPr>
          <a:xfrm>
            <a:off x="10664108" y="6511185"/>
            <a:ext cx="1527892" cy="219456"/>
          </a:xfrm>
          <a:prstGeom prst="rect">
            <a:avLst/>
          </a:prstGeom>
          <a:solidFill>
            <a:srgbClr val="3300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561B56-6148-8500-84BA-61D3D300F83C}"/>
              </a:ext>
            </a:extLst>
          </p:cNvPr>
          <p:cNvSpPr txBox="1"/>
          <p:nvPr userDrawn="1"/>
        </p:nvSpPr>
        <p:spPr>
          <a:xfrm>
            <a:off x="340127" y="6113910"/>
            <a:ext cx="115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 </a:t>
            </a:r>
            <a:r>
              <a:rPr lang="en-GB" b="1" err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Leicester,</a:t>
            </a:r>
            <a:r>
              <a:rPr lang="en-GB" b="1">
                <a:solidFill>
                  <a:srgbClr val="006A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Leicestershire and Rutland and NHS Northamptonshire Integrated Care Boards</a:t>
            </a:r>
          </a:p>
        </p:txBody>
      </p:sp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5D0A4B0E-2C4F-05C7-1240-225F6732A9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89568" y="217434"/>
            <a:ext cx="893064" cy="35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13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4976" y="221673"/>
            <a:ext cx="9000000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0127" y="1280157"/>
            <a:ext cx="11520000" cy="4689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 descr="A blue and white logo&#10;&#10;Description automatically generated">
            <a:extLst>
              <a:ext uri="{FF2B5EF4-FFF2-40B4-BE49-F238E27FC236}">
                <a16:creationId xmlns:a16="http://schemas.microsoft.com/office/drawing/2014/main" id="{000ECADC-9E44-4C13-5E97-1D360FFBB8B0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0989568" y="217434"/>
            <a:ext cx="893064" cy="35966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DA88D92-EA2C-816C-482D-84625A27ACDF}"/>
              </a:ext>
            </a:extLst>
          </p:cNvPr>
          <p:cNvSpPr/>
          <p:nvPr userDrawn="1"/>
        </p:nvSpPr>
        <p:spPr>
          <a:xfrm>
            <a:off x="0" y="6539523"/>
            <a:ext cx="12192000" cy="341389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140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nrvaccinations.nhs.uk/" TargetMode="Externa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64D94-EDBF-1098-2D27-002064E12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23A0A-1AC8-F611-684C-2C3EEB920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74" y="221672"/>
            <a:ext cx="8370401" cy="648000"/>
          </a:xfrm>
        </p:spPr>
        <p:txBody>
          <a:bodyPr>
            <a:noAutofit/>
          </a:bodyPr>
          <a:lstStyle/>
          <a:p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charset="0"/>
                <a:cs typeface="Arial" charset="0"/>
              </a:rPr>
              <a:t>Free NHS Vaccines from the Roving Healthcare Unit</a:t>
            </a:r>
            <a:endParaRPr lang="en-US" sz="2400" dirty="0">
              <a:solidFill>
                <a:srgbClr val="005EB8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F2F7D53-59B6-5618-4772-E730FF2406D8}"/>
              </a:ext>
            </a:extLst>
          </p:cNvPr>
          <p:cNvGraphicFramePr>
            <a:graphicFrameLocks noGrp="1"/>
          </p:cNvGraphicFramePr>
          <p:nvPr/>
        </p:nvGraphicFramePr>
        <p:xfrm>
          <a:off x="344974" y="837165"/>
          <a:ext cx="8698947" cy="5544614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350476">
                  <a:extLst>
                    <a:ext uri="{9D8B030D-6E8A-4147-A177-3AD203B41FA5}">
                      <a16:colId xmlns:a16="http://schemas.microsoft.com/office/drawing/2014/main" val="3960476979"/>
                    </a:ext>
                  </a:extLst>
                </a:gridCol>
                <a:gridCol w="5636683">
                  <a:extLst>
                    <a:ext uri="{9D8B030D-6E8A-4147-A177-3AD203B41FA5}">
                      <a16:colId xmlns:a16="http://schemas.microsoft.com/office/drawing/2014/main" val="711630015"/>
                    </a:ext>
                  </a:extLst>
                </a:gridCol>
                <a:gridCol w="1711788">
                  <a:extLst>
                    <a:ext uri="{9D8B030D-6E8A-4147-A177-3AD203B41FA5}">
                      <a16:colId xmlns:a16="http://schemas.microsoft.com/office/drawing/2014/main" val="1501910007"/>
                    </a:ext>
                  </a:extLst>
                </a:gridCol>
              </a:tblGrid>
              <a:tr h="281930"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Date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7719" marR="57719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Locations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7719" marR="57719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Times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7719" marR="57719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848205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02/11/2026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Haymarket Steps, Belgrave Gate, Leicester LE1 3HT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2787858307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03/11/2026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Elotim Christian Church, Newbold Rd, Barlestone, CV13 0DZ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3421971411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04/11/2026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One Roof, 6 St Martins, Leicester, LE1 58B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 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1848804903"/>
                  </a:ext>
                </a:extLst>
              </a:tr>
              <a:tr h="501208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06/11/2026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Eyres Monsell Community Centre, Hillsborough Rd, Leicester </a:t>
                      </a:r>
                      <a:b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</a:b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LE2 9PT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1154916995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Christ the King, Beaumont Way, Leicester, LE4 1DS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 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968602723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13/11/2026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Falcon Centre, Pinfold Gate, Loughborough LE11 1BE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2pm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3075064579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13/11/2026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Bridgeland Road, Loughborough LE11 1GE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3pm to 6pm 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3164755146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14/11/2026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Marlborough Square, Coalville, LE67 3WD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3743186017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17/11/2026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The Arc Community Centre, Knox Rd, Loughborough, LE11 2UP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283463128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18/11/2026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Sainsbury’s, Melton Rd, Leicester, LE4 7SJ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207968933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Morrisons, Whitwick Rd, Coalville, LE67 3JN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2034318356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24/11/2026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Hamilton Library, Maidenwell Ave, Hamilton, Leicester LE5 1BL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3703496939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25/11/2026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The Gables, 115 Forest Rd, Loughborough, LE11 3NW 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1pm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425387881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25/11/2026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Brooksby College Campus, Hoby Rd, Brooksby, LE14 2LJ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2.30pm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153578016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01/12/2026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New Parks Library, Aikman Ave, New Parks, </a:t>
                      </a:r>
                      <a:r>
                        <a:rPr lang="en-GB" sz="160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Leicester,</a:t>
                      </a: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LE3 9PW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1547515975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04/12/2026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Afro Caribbean Centre, Maidstone Rd, </a:t>
                      </a:r>
                      <a:r>
                        <a:rPr lang="en-GB" sz="160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Leicester,</a:t>
                      </a: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LE2 0UA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2.30pm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2525644105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08/12/2026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Christ the King, Beaumont Way, </a:t>
                      </a:r>
                      <a:r>
                        <a:rPr lang="en-GB" sz="160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Leicester,</a:t>
                      </a: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LE4 1DS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1583358474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11/01/2026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Ketton</a:t>
                      </a: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 Library, High Street, </a:t>
                      </a:r>
                      <a:r>
                        <a:rPr lang="en-GB" sz="160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Ketton</a:t>
                      </a: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, Stamford PE9 3TE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10am to 11am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4009221255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11/01/2026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The Street, opposite the Church, South </a:t>
                      </a:r>
                      <a:r>
                        <a:rPr lang="en-GB" sz="160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Luffenham</a:t>
                      </a: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, LE15 8NX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2pm to 3pm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3646998098"/>
                  </a:ext>
                </a:extLst>
              </a:tr>
              <a:tr h="250604">
                <a:tc>
                  <a:txBody>
                    <a:bodyPr/>
                    <a:lstStyle/>
                    <a:p>
                      <a:pPr algn="ctr"/>
                      <a:r>
                        <a:rPr lang="en-GB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11/01/2026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The Exeter Arms, </a:t>
                      </a:r>
                      <a:r>
                        <a:rPr lang="en-GB" sz="1600" i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Barrowden</a:t>
                      </a:r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, LE15 8EQ</a:t>
                      </a:r>
                    </a:p>
                  </a:txBody>
                  <a:tcPr marL="57719" marR="577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3pm to 4pm</a:t>
                      </a:r>
                    </a:p>
                  </a:txBody>
                  <a:tcPr marL="57719" marR="57719" marT="0" marB="0" anchor="ctr"/>
                </a:tc>
                <a:extLst>
                  <a:ext uri="{0D108BD9-81ED-4DB2-BD59-A6C34878D82A}">
                    <a16:rowId xmlns:a16="http://schemas.microsoft.com/office/drawing/2014/main" val="268211495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287CDC7-C730-CF20-EF15-C35C51D19FD9}"/>
              </a:ext>
            </a:extLst>
          </p:cNvPr>
          <p:cNvSpPr txBox="1"/>
          <p:nvPr/>
        </p:nvSpPr>
        <p:spPr>
          <a:xfrm>
            <a:off x="9660064" y="3578940"/>
            <a:ext cx="185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appointment necessary, just turn up! 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2193E0-55A1-86E0-25A4-A5D0A857E04B}"/>
              </a:ext>
            </a:extLst>
          </p:cNvPr>
          <p:cNvSpPr txBox="1"/>
          <p:nvPr/>
        </p:nvSpPr>
        <p:spPr>
          <a:xfrm>
            <a:off x="240499" y="6570149"/>
            <a:ext cx="117110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Aptos" panose="020B0004020202020204" pitchFamily="34" charset="0"/>
              </a:rPr>
              <a:t>Unsure of your vaccination status and eligibility, or have a vaccination query, call: </a:t>
            </a: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Aptos" panose="020B0004020202020204" pitchFamily="34" charset="0"/>
              </a:rPr>
              <a:t>0116 497 5700 (option1)</a:t>
            </a: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  <a:endParaRPr kumimoji="0" lang="en-GB" sz="14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C8B4C5-D954-AF59-E54C-510701626CC3}"/>
              </a:ext>
            </a:extLst>
          </p:cNvPr>
          <p:cNvSpPr txBox="1"/>
          <p:nvPr/>
        </p:nvSpPr>
        <p:spPr>
          <a:xfrm>
            <a:off x="9436900" y="1493957"/>
            <a:ext cx="2514600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8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Flu vaccinations (nasal &amp; injectable) now available on a walk-in basis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FFE6BA-302F-4ED0-9083-095C49176454}"/>
              </a:ext>
            </a:extLst>
          </p:cNvPr>
          <p:cNvSpPr txBox="1"/>
          <p:nvPr/>
        </p:nvSpPr>
        <p:spPr>
          <a:xfrm>
            <a:off x="9332426" y="5181452"/>
            <a:ext cx="2514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for details of other walk-in clinics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615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04213-234F-6BB5-99AF-F851BCE8D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BECA7-18CC-585F-7D78-B00174C48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74" y="221672"/>
            <a:ext cx="10566042" cy="648000"/>
          </a:xfrm>
        </p:spPr>
        <p:txBody>
          <a:bodyPr>
            <a:noAutofit/>
          </a:bodyPr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charset="0"/>
                <a:cs typeface="Arial" charset="0"/>
              </a:rPr>
              <a:t>Vaccine &amp; Eligibility</a:t>
            </a:r>
            <a:endParaRPr lang="en-US" sz="2800" dirty="0">
              <a:solidFill>
                <a:srgbClr val="005EB8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34FDB6C-C490-1A8B-60CF-5CA5AA1B5BE8}"/>
              </a:ext>
            </a:extLst>
          </p:cNvPr>
          <p:cNvGraphicFramePr>
            <a:graphicFrameLocks noGrp="1"/>
          </p:cNvGraphicFramePr>
          <p:nvPr/>
        </p:nvGraphicFramePr>
        <p:xfrm>
          <a:off x="0" y="869672"/>
          <a:ext cx="12191999" cy="6201297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020684793"/>
                    </a:ext>
                  </a:extLst>
                </a:gridCol>
                <a:gridCol w="6456533">
                  <a:extLst>
                    <a:ext uri="{9D8B030D-6E8A-4147-A177-3AD203B41FA5}">
                      <a16:colId xmlns:a16="http://schemas.microsoft.com/office/drawing/2014/main" val="368572818"/>
                    </a:ext>
                  </a:extLst>
                </a:gridCol>
                <a:gridCol w="4211466">
                  <a:extLst>
                    <a:ext uri="{9D8B030D-6E8A-4147-A177-3AD203B41FA5}">
                      <a16:colId xmlns:a16="http://schemas.microsoft.com/office/drawing/2014/main" val="3018471979"/>
                    </a:ext>
                  </a:extLst>
                </a:gridCol>
              </a:tblGrid>
              <a:tr h="376532"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2400" dirty="0">
                          <a:effectLst/>
                        </a:rPr>
                        <a:t>Vaccine </a:t>
                      </a:r>
                      <a:endParaRPr lang="en-GB" sz="24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2400" dirty="0">
                          <a:effectLst/>
                        </a:rPr>
                        <a:t>Eligible Patient Groups </a:t>
                      </a:r>
                      <a:endParaRPr lang="en-GB" sz="24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24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Opportunity to Vaccinate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12987923"/>
                  </a:ext>
                </a:extLst>
              </a:tr>
              <a:tr h="609989">
                <a:tc>
                  <a:txBody>
                    <a:bodyPr/>
                    <a:lstStyle/>
                    <a:p>
                      <a:pPr marL="88900" indent="3175">
                        <a:buNone/>
                      </a:pPr>
                      <a:r>
                        <a:rPr lang="en-GB" sz="2000" dirty="0">
                          <a:effectLst/>
                        </a:rPr>
                        <a:t>Flu </a:t>
                      </a:r>
                      <a:br>
                        <a:rPr lang="en-GB" sz="20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(nasal &amp; injectable)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725" indent="6350">
                        <a:buNone/>
                      </a:pPr>
                      <a:r>
                        <a:rPr lang="en-GB" sz="1800" dirty="0">
                          <a:effectLst/>
                        </a:rPr>
                        <a:t>Aged 65+, older adult care home residents, 6 months+ in clinical risk groups, pregnant women, aged 16+ experiencing homelessness, frontline healthcare workers. 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725" indent="6350">
                        <a:buNone/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Available between September 2026 &amp; March 2027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21047024"/>
                  </a:ext>
                </a:extLst>
              </a:tr>
              <a:tr h="6099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 COVID-19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725" indent="6350">
                        <a:buNone/>
                      </a:pPr>
                      <a:r>
                        <a:rPr lang="en-GB" sz="1800" dirty="0">
                          <a:effectLst/>
                        </a:rPr>
                        <a:t>Anyone aged 75+ or aged 6 months+ &amp; has a weakened immune system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725" indent="6350">
                        <a:buNone/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From 13</a:t>
                      </a:r>
                      <a:r>
                        <a:rPr lang="en-GB" sz="1800" baseline="30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</a:t>
                      </a: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April to 30</a:t>
                      </a:r>
                      <a:r>
                        <a:rPr lang="en-GB" sz="1800" baseline="30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</a:t>
                      </a: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June 2026, &amp; from October 2026 to January 2027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3028074"/>
                  </a:ext>
                </a:extLst>
              </a:tr>
              <a:tr h="11295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 RSV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193675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>
                          <a:effectLst/>
                        </a:rPr>
                        <a:t>Pregnant women from 28 weeks of pregnancy</a:t>
                      </a:r>
                    </a:p>
                    <a:p>
                      <a:pPr marL="285750" indent="-193675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>
                          <a:effectLst/>
                        </a:rPr>
                        <a:t>People aged over 75 years</a:t>
                      </a:r>
                    </a:p>
                    <a:p>
                      <a:pPr marL="285750" indent="-193675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People aged 65-74 with chronic respiratory disease &amp;/or immunosuppression due to disease or treatment </a:t>
                      </a:r>
                      <a:r>
                        <a:rPr lang="en-GB" sz="14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(from 01/09/2026)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2075" indent="0">
                        <a:buFont typeface="Arial" panose="020B0604020202020204" pitchFamily="34" charset="0"/>
                        <a:buNone/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All year round, based on eligibility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9095260"/>
                  </a:ext>
                </a:extLst>
              </a:tr>
              <a:tr h="6099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 Pertussis</a:t>
                      </a:r>
                    </a:p>
                    <a:p>
                      <a:pPr marL="0" indent="88900">
                        <a:buNone/>
                      </a:pPr>
                      <a:r>
                        <a:rPr lang="en-GB" sz="1200" dirty="0">
                          <a:effectLst/>
                        </a:rPr>
                        <a:t>(whooping cough)</a:t>
                      </a:r>
                      <a:endParaRPr lang="en-GB" sz="12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193675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>
                          <a:effectLst/>
                        </a:rPr>
                        <a:t>Pregnant women from 16 weeks of pregnancy.  </a:t>
                      </a:r>
                    </a:p>
                    <a:p>
                      <a:pPr marL="285750" indent="-193675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>
                          <a:effectLst/>
                        </a:rPr>
                        <a:t>Children aged from 6 months to 10 years 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2075" indent="0">
                        <a:buFont typeface="Arial" panose="020B0604020202020204" pitchFamily="34" charset="0"/>
                        <a:buNone/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All year round, based on eligibility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5807368"/>
                  </a:ext>
                </a:extLst>
              </a:tr>
              <a:tr h="6099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</a:rPr>
                        <a:t> MMR 1 &amp; 2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1800" dirty="0">
                          <a:effectLst/>
                        </a:rPr>
                        <a:t>Anyone eligible who has missed 1</a:t>
                      </a:r>
                      <a:r>
                        <a:rPr lang="en-GB" sz="1800" baseline="30000" dirty="0">
                          <a:effectLst/>
                        </a:rPr>
                        <a:t>st</a:t>
                      </a:r>
                      <a:r>
                        <a:rPr lang="en-GB" sz="1800" dirty="0">
                          <a:effectLst/>
                        </a:rPr>
                        <a:t> &amp;/or 2</a:t>
                      </a:r>
                      <a:r>
                        <a:rPr lang="en-GB" sz="1800" baseline="30000" dirty="0">
                          <a:effectLst/>
                        </a:rPr>
                        <a:t>nd</a:t>
                      </a:r>
                      <a:r>
                        <a:rPr lang="en-GB" sz="1800" dirty="0">
                          <a:effectLst/>
                        </a:rPr>
                        <a:t> dose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All year round, based on eligibility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1400048"/>
                  </a:ext>
                </a:extLst>
              </a:tr>
              <a:tr h="609989">
                <a:tc>
                  <a:txBody>
                    <a:bodyPr/>
                    <a:lstStyle/>
                    <a:p>
                      <a:pPr marL="0" indent="85725"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MMRV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Pre-school children, based on birth date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All year round, based on eligibility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0127989"/>
                  </a:ext>
                </a:extLst>
              </a:tr>
              <a:tr h="609989"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2000" dirty="0">
                          <a:effectLst/>
                        </a:rPr>
                        <a:t>HPV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1800" dirty="0">
                          <a:effectLst/>
                        </a:rPr>
                        <a:t>From aged 12 to 24 years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All year round, based on eligibility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0117548"/>
                  </a:ext>
                </a:extLst>
              </a:tr>
              <a:tr h="822265"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Shingles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indent="-1968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>
                          <a:effectLst/>
                        </a:rPr>
                        <a:t>Older adults aged 65 to 80 years</a:t>
                      </a:r>
                    </a:p>
                    <a:p>
                      <a:pPr marL="285750" indent="-196850">
                        <a:buFont typeface="Arial" panose="020B0604020202020204" pitchFamily="34" charset="0"/>
                        <a:buChar char="•"/>
                      </a:pPr>
                      <a:r>
                        <a:rPr lang="en-GB" sz="1800" dirty="0">
                          <a:effectLst/>
                        </a:rPr>
                        <a:t>Anyone aged over 18 with a severely weakened immune system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8900" marR="0" lvl="0" indent="31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2 Doses at least 6 months apart. All year round, based on eligibility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9902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723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1ADD5-E984-DABE-E569-1E4D82472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4CE9-FCEB-E628-20C6-9AF26FA0E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74" y="221672"/>
            <a:ext cx="10566042" cy="648000"/>
          </a:xfrm>
        </p:spPr>
        <p:txBody>
          <a:bodyPr>
            <a:noAutofit/>
          </a:bodyPr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 charset="0"/>
                <a:cs typeface="Arial" charset="0"/>
              </a:rPr>
              <a:t>Vaccine &amp; Eligibility</a:t>
            </a:r>
            <a:endParaRPr lang="en-US" sz="2800" dirty="0">
              <a:solidFill>
                <a:srgbClr val="005EB8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5BAA4B8-4E66-A4C5-A676-A7E9336AE527}"/>
              </a:ext>
            </a:extLst>
          </p:cNvPr>
          <p:cNvGraphicFramePr>
            <a:graphicFrameLocks noGrp="1"/>
          </p:cNvGraphicFramePr>
          <p:nvPr/>
        </p:nvGraphicFramePr>
        <p:xfrm>
          <a:off x="1" y="869672"/>
          <a:ext cx="12191999" cy="6056706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854199">
                  <a:extLst>
                    <a:ext uri="{9D8B030D-6E8A-4147-A177-3AD203B41FA5}">
                      <a16:colId xmlns:a16="http://schemas.microsoft.com/office/drawing/2014/main" val="1020684793"/>
                    </a:ext>
                  </a:extLst>
                </a:gridCol>
                <a:gridCol w="5278737">
                  <a:extLst>
                    <a:ext uri="{9D8B030D-6E8A-4147-A177-3AD203B41FA5}">
                      <a16:colId xmlns:a16="http://schemas.microsoft.com/office/drawing/2014/main" val="2348203735"/>
                    </a:ext>
                  </a:extLst>
                </a:gridCol>
                <a:gridCol w="5059063">
                  <a:extLst>
                    <a:ext uri="{9D8B030D-6E8A-4147-A177-3AD203B41FA5}">
                      <a16:colId xmlns:a16="http://schemas.microsoft.com/office/drawing/2014/main" val="368572818"/>
                    </a:ext>
                  </a:extLst>
                </a:gridCol>
              </a:tblGrid>
              <a:tr h="485862"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2000" dirty="0">
                          <a:effectLst/>
                        </a:rPr>
                        <a:t>Vaccine 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8900" indent="3175" algn="ctr"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Provides Protection Against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2000" dirty="0">
                          <a:effectLst/>
                        </a:rPr>
                        <a:t>Eligible Patient Groups </a:t>
                      </a:r>
                      <a:endParaRPr lang="en-GB" sz="20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12987923"/>
                  </a:ext>
                </a:extLst>
              </a:tr>
              <a:tr h="812985">
                <a:tc>
                  <a:txBody>
                    <a:bodyPr/>
                    <a:lstStyle/>
                    <a:p>
                      <a:pPr marL="85725" indent="6350">
                        <a:buNone/>
                      </a:pPr>
                      <a:r>
                        <a:rPr lang="en-GB" sz="1800" dirty="0">
                          <a:effectLst/>
                        </a:rPr>
                        <a:t>Pneumovax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725" indent="6350">
                        <a:buNone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Serious lung &amp; blood infections caused by pneumococcal bacteria eg pneumonia, meningitis &amp; sepsis.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725" indent="6350">
                        <a:buNone/>
                      </a:pPr>
                      <a:r>
                        <a:rPr lang="en-GB" sz="16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One routine dose offered at age 65 onwards, or younger people with long term health conditions or a weakened immune system.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21047024"/>
                  </a:ext>
                </a:extLst>
              </a:tr>
              <a:tr h="8129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 dirty="0">
                          <a:effectLst/>
                        </a:rPr>
                        <a:t> MenB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725" indent="6350">
                        <a:buNone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Meningococcal group B disease, which causes meningitis &amp; septicaemia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725" indent="6350">
                        <a:buNone/>
                      </a:pPr>
                      <a:r>
                        <a:rPr lang="en-GB" sz="1600" dirty="0">
                          <a:effectLst/>
                        </a:rPr>
                        <a:t>3x Doses to babies aged 8 weeks, 16 weeks &amp; 12 months.  </a:t>
                      </a:r>
                      <a:r>
                        <a:rPr lang="en-GB" sz="16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Also available to people at high clinical risk of any age. 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3028074"/>
                  </a:ext>
                </a:extLst>
              </a:tr>
              <a:tr h="6631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 dirty="0">
                          <a:effectLst/>
                        </a:rPr>
                        <a:t> MenACWY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2075" indent="0">
                        <a:buFont typeface="Arial" panose="020B0604020202020204" pitchFamily="34" charset="0"/>
                        <a:buNone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Common meningococcal bacteria types that cause meningitis &amp; septicaemia. 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2075" indent="0">
                        <a:buFont typeface="Arial" panose="020B0604020202020204" pitchFamily="34" charset="0"/>
                        <a:buNone/>
                      </a:pPr>
                      <a:r>
                        <a:rPr lang="en-GB" sz="1600" dirty="0">
                          <a:effectLst/>
                        </a:rPr>
                        <a:t>Routinely given from age 14 to age 25 years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9095260"/>
                  </a:ext>
                </a:extLst>
              </a:tr>
              <a:tr h="663143">
                <a:tc>
                  <a:txBody>
                    <a:bodyPr/>
                    <a:lstStyle/>
                    <a:p>
                      <a:pPr marL="88900" indent="-88900">
                        <a:buNone/>
                      </a:pPr>
                      <a:r>
                        <a:rPr lang="en-GB" sz="1800" dirty="0">
                          <a:effectLst/>
                        </a:rPr>
                        <a:t> Pneumococcal 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2075" indent="0">
                        <a:buFont typeface="Arial" panose="020B0604020202020204" pitchFamily="34" charset="0"/>
                        <a:buNone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Pneumonia, meningitis &amp; sepsis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2075" indent="0">
                        <a:buFont typeface="Arial" panose="020B0604020202020204" pitchFamily="34" charset="0"/>
                        <a:buNone/>
                      </a:pPr>
                      <a:r>
                        <a:rPr lang="en-GB" sz="1600" dirty="0">
                          <a:effectLst/>
                        </a:rPr>
                        <a:t>All adults aged 65+, 2- to 64-year-olds with specific long-term health conditions, aged 16+ experiencing homelessness. 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5807368"/>
                  </a:ext>
                </a:extLst>
              </a:tr>
              <a:tr h="5419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 dirty="0">
                          <a:effectLst/>
                        </a:rPr>
                        <a:t> Rotavirus</a:t>
                      </a:r>
                      <a:endParaRPr lang="en-GB" sz="18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8900" indent="3175">
                        <a:buNone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Common viral infection of the gut that causes diarrhoea &amp; vomiting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8900" indent="3175">
                        <a:buNone/>
                      </a:pPr>
                      <a:r>
                        <a:rPr lang="en-GB" sz="1600" dirty="0">
                          <a:effectLst/>
                        </a:rPr>
                        <a:t>Babies: 1</a:t>
                      </a:r>
                      <a:r>
                        <a:rPr lang="en-GB" sz="1600" baseline="30000" dirty="0">
                          <a:effectLst/>
                        </a:rPr>
                        <a:t>st</a:t>
                      </a:r>
                      <a:r>
                        <a:rPr lang="en-GB" sz="1600" dirty="0">
                          <a:effectLst/>
                        </a:rPr>
                        <a:t> dose at 8 weeks &amp; 2</a:t>
                      </a:r>
                      <a:r>
                        <a:rPr lang="en-GB" sz="1600" baseline="30000" dirty="0">
                          <a:effectLst/>
                        </a:rPr>
                        <a:t>nd</a:t>
                      </a:r>
                      <a:r>
                        <a:rPr lang="en-GB" sz="1600" dirty="0">
                          <a:effectLst/>
                        </a:rPr>
                        <a:t> dose at 12 weeks.  Cannot be given beyond 24 weeks.</a:t>
                      </a:r>
                      <a:endParaRPr lang="en-GB" sz="1600" dirty="0">
                        <a:effectLst/>
                        <a:highlight>
                          <a:srgbClr val="FFFF00"/>
                        </a:highlight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1400048"/>
                  </a:ext>
                </a:extLst>
              </a:tr>
              <a:tr h="748077">
                <a:tc>
                  <a:txBody>
                    <a:bodyPr/>
                    <a:lstStyle/>
                    <a:p>
                      <a:pPr marL="88900" marR="0" lvl="0" indent="-31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DTap / IPV / Hib / HepB  </a:t>
                      </a:r>
                      <a:r>
                        <a:rPr lang="en-GB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(6-in-1)</a:t>
                      </a:r>
                      <a:r>
                        <a:rPr lang="en-GB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4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8900" marR="0" lvl="0" indent="31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Diphtheria, tetanus, whooping cough, polio, Hib disease &amp; hepatitis B)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8900" indent="3175">
                        <a:buNone/>
                      </a:pPr>
                      <a:r>
                        <a:rPr lang="en-GB" sz="16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Babies: at 8 weeks, 12 weeks &amp; 16 weeks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0127989"/>
                  </a:ext>
                </a:extLst>
              </a:tr>
              <a:tr h="718154">
                <a:tc>
                  <a:txBody>
                    <a:bodyPr/>
                    <a:lstStyle/>
                    <a:p>
                      <a:pPr marL="88900" marR="0" lvl="0" indent="31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DTap / IPV  </a:t>
                      </a:r>
                      <a:r>
                        <a:rPr lang="en-GB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(4-in-1)  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8900" indent="3175">
                        <a:buNone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Booster vaccine to protect against diphtheria, tetanus, whooping cough &amp; polio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8900" indent="3175">
                        <a:buNone/>
                      </a:pPr>
                      <a:r>
                        <a:rPr lang="en-GB" sz="16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Babies: at 8, 12 &amp; 16 weeks.  Also, at 18 months for children born on/after 1 July 2024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0117548"/>
                  </a:ext>
                </a:extLst>
              </a:tr>
              <a:tr h="541990">
                <a:tc>
                  <a:txBody>
                    <a:bodyPr/>
                    <a:lstStyle/>
                    <a:p>
                      <a:pPr marL="88900" marR="0" lvl="0" indent="31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Td / IPV  </a:t>
                      </a:r>
                      <a:r>
                        <a:rPr lang="en-GB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(3-in-1)  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8900" indent="3175">
                        <a:buNone/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Single dose booster vaccine to protect against diphtheria, tetanus &amp; polio</a:t>
                      </a:r>
                      <a:endParaRPr lang="en-GB" sz="1600" dirty="0"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2075">
                        <a:buNone/>
                      </a:pPr>
                      <a:r>
                        <a:rPr lang="en-GB" sz="1600" dirty="0"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Available from age 13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1168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72519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NHS LLR and N">
      <a:dk1>
        <a:srgbClr val="005EB8"/>
      </a:dk1>
      <a:lt1>
        <a:srgbClr val="FFFFFF"/>
      </a:lt1>
      <a:dk2>
        <a:srgbClr val="006747"/>
      </a:dk2>
      <a:lt2>
        <a:srgbClr val="E8EDEE"/>
      </a:lt2>
      <a:accent1>
        <a:srgbClr val="00A9CE"/>
      </a:accent1>
      <a:accent2>
        <a:srgbClr val="009639"/>
      </a:accent2>
      <a:accent3>
        <a:srgbClr val="AE2573"/>
      </a:accent3>
      <a:accent4>
        <a:srgbClr val="ED8B00"/>
      </a:accent4>
      <a:accent5>
        <a:srgbClr val="425563"/>
      </a:accent5>
      <a:accent6>
        <a:srgbClr val="33007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859</Words>
  <Application>Microsoft Office PowerPoint</Application>
  <PresentationFormat>Widescreen</PresentationFormat>
  <Paragraphs>129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2_Office Theme</vt:lpstr>
      <vt:lpstr>Free NHS Vaccines from the Roving Healthcare Unit</vt:lpstr>
      <vt:lpstr>Vaccine &amp; Eligibility</vt:lpstr>
      <vt:lpstr>Vaccine &amp; Eligibility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KEATING, Samantha (NHS LEICESTER, LEICESTERSHIRE AND RUTLAND ICB - 04C)</dc:creator>
  <cp:lastModifiedBy>Gray Duguid</cp:lastModifiedBy>
  <cp:revision>1</cp:revision>
  <dcterms:created xsi:type="dcterms:W3CDTF">2026-10-30T12:19:19Z</dcterms:created>
  <dcterms:modified xsi:type="dcterms:W3CDTF">2026-11-04T17:18:32Z</dcterms:modified>
</cp:coreProperties>
</file>